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FFBB0-F083-45DE-B28E-AC139F23A2E5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B568-E2D5-4A82-814E-32758501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3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98056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95129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9" y="193918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643948" y="2199367"/>
            <a:ext cx="2822575" cy="42062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2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十八章 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</a:t>
            </a:r>
            <a:endParaRPr lang="zh-CN" sz="32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860032" y="1275606"/>
            <a:ext cx="4816710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人教</a:t>
            </a:r>
            <a:r>
              <a:rPr lang="zh-CN" altLang="en-US" sz="4800" b="1" baseline="-25000" dirty="0" smtClean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版物</a:t>
            </a: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理（初中）</a:t>
            </a:r>
            <a:endParaRPr lang="zh-CN" sz="4800" b="1" baseline="-25000" dirty="0">
              <a:solidFill>
                <a:srgbClr val="007E27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5387" y="2913449"/>
            <a:ext cx="4391967" cy="7078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lvl="0" latinLnBrk="1" hangingPunct="0"/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功率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课时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4000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1479"/>
            <a:ext cx="3638827" cy="36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381000" y="266700"/>
          <a:ext cx="9134475" cy="3924300"/>
          <a:chOff x="381000" y="266700"/>
          <a:chExt cx="9134475" cy="3924300"/>
        </a:xfrm>
      </p:grpSpPr>
      <p:sp>
        <p:nvSpPr>
          <p:cNvPr id="4" name="文本框 3"/>
          <p:cNvSpPr txBox="1"/>
          <p:nvPr/>
        </p:nvSpPr>
        <p:spPr>
          <a:xfrm>
            <a:off x="792058" y="923925"/>
            <a:ext cx="7971743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标有“220V  100W”的灯在任何电压下功率都是100W吗？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51468" y="1676400"/>
            <a:ext cx="7971743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只有当该灯两端电压是220V时，灯的功率才是100W。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51468" y="3481104"/>
            <a:ext cx="7971743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额定电压：用电器正常工作时的电压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42076" y="2473153"/>
            <a:ext cx="5738895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额定电压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24790" y="2410768"/>
            <a:ext cx="2698421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额定功率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08303" y="2295525"/>
            <a:ext cx="1320706" cy="107494"/>
          </a:xfrm>
          <a:prstGeom prst="rect">
            <a:avLst/>
          </a:prstGeom>
          <a:noFill/>
          <a:ln w="25400" cap="flat" cmpd="sng" algn="ctr">
            <a:solidFill>
              <a:srgbClr val="FFD73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214" tIns="45607" rIns="91214" bIns="45607" rtlCol="0">
            <a:spAutoFit/>
          </a:bodyPr>
          <a:lstStyle/>
          <a:p>
            <a:pPr marL="0" marR="0" lvl="0" indent="0" algn="l" fontAlgn="base">
              <a:lnSpc>
                <a:spcPct val="100000"/>
              </a:lnSpc>
            </a:pPr>
            <a:endParaRPr sz="100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3906896" y="2114551"/>
            <a:ext cx="370558" cy="2381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348778" y="2305050"/>
            <a:ext cx="1301703" cy="107494"/>
          </a:xfrm>
          <a:prstGeom prst="rect">
            <a:avLst/>
          </a:prstGeom>
          <a:noFill/>
          <a:ln w="25400" cap="flat" cmpd="sng" algn="ctr">
            <a:solidFill>
              <a:srgbClr val="FFD73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214" tIns="45607" rIns="91214" bIns="45607" rtlCol="0">
            <a:spAutoFit/>
          </a:bodyPr>
          <a:lstStyle/>
          <a:p>
            <a:pPr marL="0" marR="0" lvl="0" indent="0" algn="l" fontAlgn="base">
              <a:lnSpc>
                <a:spcPct val="100000"/>
              </a:lnSpc>
            </a:pPr>
            <a:endParaRPr sz="100">
              <a:solidFill>
                <a:schemeClr val="tx1"/>
              </a:solidFill>
            </a:endParaRPr>
          </a:p>
        </p:txBody>
      </p:sp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6804848" y="2124075"/>
            <a:ext cx="370558" cy="23812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151468" y="3924300"/>
            <a:ext cx="7971743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额定功率：用电器在额定电压下的功率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3846" y="282002"/>
            <a:ext cx="131762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思考？</a:t>
            </a:r>
          </a:p>
        </p:txBody>
      </p:sp>
    </p:spTree>
    <p:extLst>
      <p:ext uri="{BB962C8B-B14F-4D97-AF65-F5344CB8AC3E}">
        <p14:creationId xmlns:p14="http://schemas.microsoft.com/office/powerpoint/2010/main" val="37772653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bldLvl="0" animBg="1"/>
      <p:bldP spid="11" grpId="0" bldLvl="0" animBg="1"/>
      <p:bldP spid="12" grpId="0" bldLvl="0" animBg="1"/>
      <p:bldP spid="13" grpId="0" bldLvl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381000" y="266700"/>
          <a:ext cx="9134475" cy="3810000"/>
          <a:chOff x="381000" y="266700"/>
          <a:chExt cx="9134475" cy="3810000"/>
        </a:xfrm>
      </p:grpSpPr>
      <p:sp>
        <p:nvSpPr>
          <p:cNvPr id="3" name="文本框 2"/>
          <p:cNvSpPr txBox="1"/>
          <p:nvPr/>
        </p:nvSpPr>
        <p:spPr>
          <a:xfrm>
            <a:off x="329778" y="236781"/>
            <a:ext cx="8484823" cy="462788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altLang="en-US" sz="2395" b="1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宋体" panose="02010600030101010101" pitchFamily="2" charset="-122"/>
              </a:rPr>
              <a:t>二、</a:t>
            </a:r>
            <a:r>
              <a:rPr lang="en-US" sz="2395" b="1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电功率的</a:t>
            </a:r>
            <a:r>
              <a:rPr lang="zh-CN" altLang="en-US" sz="2395" b="1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宋体" panose="02010600030101010101" pitchFamily="2" charset="-122"/>
              </a:rPr>
              <a:t>计算公式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8388" y="914400"/>
            <a:ext cx="8484823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 1、电功率P 和电流I、电压U之间的关系是：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02850" y="1323975"/>
            <a:ext cx="5520361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P=UI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60969" y="1800225"/>
            <a:ext cx="7962241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符号的意义及单位: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69064" y="2209800"/>
            <a:ext cx="7354147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P ——功率——瓦特（W）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69064" y="2724150"/>
            <a:ext cx="7354147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U ——电压——伏特（V）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69064" y="3295650"/>
            <a:ext cx="7354147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I ——电流——安培（A）</a:t>
            </a:r>
          </a:p>
        </p:txBody>
      </p:sp>
      <p:grpSp>
        <p:nvGrpSpPr>
          <p:cNvPr id="26632" name="组合 10"/>
          <p:cNvGrpSpPr/>
          <p:nvPr/>
        </p:nvGrpSpPr>
        <p:grpSpPr>
          <a:xfrm>
            <a:off x="1270635" y="3982076"/>
            <a:ext cx="4502150" cy="937351"/>
            <a:chOff x="4351" y="3920"/>
            <a:chExt cx="7088" cy="1474"/>
          </a:xfrm>
        </p:grpSpPr>
        <p:sp>
          <p:nvSpPr>
            <p:cNvPr id="26638" name="文本框 8"/>
            <p:cNvSpPr txBox="1"/>
            <p:nvPr/>
          </p:nvSpPr>
          <p:spPr>
            <a:xfrm>
              <a:off x="4351" y="4373"/>
              <a:ext cx="7088" cy="7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0" dirty="0">
                  <a:latin typeface="Times New Roman" panose="02020603050405020304" charset="0"/>
                  <a:ea typeface="黑体" panose="02010609060101010101" pitchFamily="49" charset="-122"/>
                </a:rPr>
                <a:t>推导式：</a:t>
              </a:r>
            </a:p>
          </p:txBody>
        </p:sp>
        <p:grpSp>
          <p:nvGrpSpPr>
            <p:cNvPr id="26639" name="组合 1"/>
            <p:cNvGrpSpPr/>
            <p:nvPr/>
          </p:nvGrpSpPr>
          <p:grpSpPr>
            <a:xfrm>
              <a:off x="6246" y="3920"/>
              <a:ext cx="5180" cy="1474"/>
              <a:chOff x="1467" y="5848"/>
              <a:chExt cx="5180" cy="1477"/>
            </a:xfrm>
          </p:grpSpPr>
          <p:sp>
            <p:nvSpPr>
              <p:cNvPr id="26640" name="Rectangle 3"/>
              <p:cNvSpPr/>
              <p:nvPr/>
            </p:nvSpPr>
            <p:spPr>
              <a:xfrm>
                <a:off x="4377" y="6238"/>
                <a:ext cx="2270" cy="7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US" altLang="zh-CN" sz="2400" i="1" dirty="0">
                    <a:solidFill>
                      <a:srgbClr val="0D0D0D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P</a:t>
                </a:r>
                <a:r>
                  <a:rPr lang="en-US" altLang="zh-CN" sz="2400" dirty="0">
                    <a:solidFill>
                      <a:srgbClr val="0D0D0D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=</a:t>
                </a:r>
                <a:r>
                  <a:rPr lang="en-US" altLang="zh-CN" sz="2400" i="1" dirty="0">
                    <a:solidFill>
                      <a:srgbClr val="0D0D0D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I </a:t>
                </a:r>
                <a:r>
                  <a:rPr lang="en-US" altLang="zh-CN" sz="2400" baseline="30000" dirty="0">
                    <a:solidFill>
                      <a:srgbClr val="0D0D0D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  <a:r>
                  <a:rPr lang="en-US" altLang="zh-CN" sz="2400" i="1" dirty="0">
                    <a:solidFill>
                      <a:srgbClr val="0D0D0D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R</a:t>
                </a:r>
              </a:p>
            </p:txBody>
          </p:sp>
          <p:grpSp>
            <p:nvGrpSpPr>
              <p:cNvPr id="26641" name="组合 7"/>
              <p:cNvGrpSpPr/>
              <p:nvPr/>
            </p:nvGrpSpPr>
            <p:grpSpPr>
              <a:xfrm>
                <a:off x="1467" y="5848"/>
                <a:ext cx="3515" cy="1477"/>
                <a:chOff x="3579" y="5439"/>
                <a:chExt cx="3515" cy="1479"/>
              </a:xfrm>
            </p:grpSpPr>
            <p:sp>
              <p:nvSpPr>
                <p:cNvPr id="26642" name="文本框 1"/>
                <p:cNvSpPr txBox="1"/>
                <p:nvPr/>
              </p:nvSpPr>
              <p:spPr>
                <a:xfrm>
                  <a:off x="3579" y="5884"/>
                  <a:ext cx="3515" cy="7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400" i="1" dirty="0">
                      <a:solidFill>
                        <a:srgbClr val="0D0D0D"/>
                      </a:solidFill>
                      <a:latin typeface="Times New Roman" panose="02020603050405020304" charset="0"/>
                      <a:ea typeface="黑体" panose="02010609060101010101" pitchFamily="49" charset="-122"/>
                    </a:rPr>
                    <a:t>P  =UI=          =</a:t>
                  </a:r>
                </a:p>
              </p:txBody>
            </p:sp>
            <p:sp>
              <p:nvSpPr>
                <p:cNvPr id="26643" name="文本框 3"/>
                <p:cNvSpPr txBox="1"/>
                <p:nvPr/>
              </p:nvSpPr>
              <p:spPr>
                <a:xfrm>
                  <a:off x="5568" y="5439"/>
                  <a:ext cx="803" cy="7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i="1" dirty="0">
                      <a:solidFill>
                        <a:srgbClr val="0D0D0D"/>
                      </a:solidFill>
                      <a:latin typeface="Times New Roman" panose="02020603050405020304" charset="0"/>
                      <a:ea typeface="黑体" panose="02010609060101010101" pitchFamily="49" charset="-122"/>
                    </a:rPr>
                    <a:t>U</a:t>
                  </a:r>
                  <a:r>
                    <a:rPr lang="en-US" altLang="zh-CN" sz="2400" i="1" baseline="30000" dirty="0">
                      <a:solidFill>
                        <a:srgbClr val="0D0D0D"/>
                      </a:solidFill>
                      <a:latin typeface="Times New Roman" panose="02020603050405020304" charset="0"/>
                      <a:ea typeface="黑体" panose="02010609060101010101" pitchFamily="49" charset="-122"/>
                    </a:rPr>
                    <a:t>2</a:t>
                  </a:r>
                </a:p>
              </p:txBody>
            </p:sp>
            <p:sp>
              <p:nvSpPr>
                <p:cNvPr id="26644" name="文本框 4"/>
                <p:cNvSpPr txBox="1"/>
                <p:nvPr/>
              </p:nvSpPr>
              <p:spPr>
                <a:xfrm>
                  <a:off x="5572" y="6190"/>
                  <a:ext cx="428" cy="7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400" i="1" dirty="0">
                      <a:solidFill>
                        <a:srgbClr val="0D0D0D"/>
                      </a:solidFill>
                      <a:latin typeface="Times New Roman" panose="02020603050405020304" charset="0"/>
                      <a:ea typeface="黑体" panose="02010609060101010101" pitchFamily="49" charset="-122"/>
                    </a:rPr>
                    <a:t>R</a:t>
                  </a:r>
                </a:p>
              </p:txBody>
            </p:sp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5475" y="6245"/>
                  <a:ext cx="860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42100947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7495" y="588829"/>
            <a:ext cx="8813800" cy="2589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图甲是小明家安装的即热式热水器，其具有高、低温两档加热功能，低温档功率为5500W，内部等效电路如图乙所示，R1和R2是两个电热丝。某次小眀用高温档淋浴时，水的初温是20℃，淋浴头的出水温度为40°C，淋浴20min共用水100L．假设热水器电热丝正常工作且产生的热量全部被水吸收【c水=4.2×103J/（kg•°C）】求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（1）电热丝R1的阻值。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（2）该热水器高温档功率。</a:t>
            </a:r>
          </a:p>
        </p:txBody>
      </p:sp>
      <p:pic>
        <p:nvPicPr>
          <p:cNvPr id="3" name="图片 35" descr=" 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12000"/>
          </a:blip>
          <a:stretch>
            <a:fillRect/>
          </a:stretch>
        </p:blipFill>
        <p:spPr>
          <a:xfrm>
            <a:off x="4142424" y="2726756"/>
            <a:ext cx="3000375" cy="146093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8976288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8621" y="236168"/>
            <a:ext cx="9213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解析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3531" y="758158"/>
            <a:ext cx="8536305" cy="14787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两开关同时闭合时，两电阻并联，只闭合S</a:t>
            </a:r>
            <a:r>
              <a:rPr kumimoji="0" lang="zh-CN" altLang="en-US" sz="18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时，为R</a:t>
            </a:r>
            <a:r>
              <a:rPr kumimoji="0" lang="zh-CN" altLang="en-US" sz="18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的简单电路，根据并联电阻的规律和P=U</a:t>
            </a:r>
            <a:r>
              <a:rPr kumimoji="0" lang="zh-CN" altLang="en-US" sz="18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/R分析不同档位电路的连接，根据R=U</a:t>
            </a:r>
            <a:r>
              <a:rPr kumimoji="0" lang="zh-CN" altLang="en-US" sz="18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/P求解。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根据m＝ρV求出100L水平质量，根据Q＝cm△t求出水从初温是20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℃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升高淋为40</a:t>
            </a:r>
            <a:r>
              <a:rPr lang="zh-CN" altLang="en-US" sz="18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/>
              </a:rPr>
              <a:t>℃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吸收的热量；因热水器电热丝正常工作且产生的热量全部被水吸收，根据P=W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t求出该热水器高温档功率。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3530" y="2473718"/>
            <a:ext cx="8035290" cy="9230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(1)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由图知，两开关同时闭合时，两电阻并联，只闭合S1时，为R1的简单电路；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因为并联的总电阻小于其中任一分电阻，根据P=U2/R可知，只闭合S1时，电阻较大，功率较小，为低温档，电热丝R1的阻值：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4380" y="3396748"/>
            <a:ext cx="4286250" cy="111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6505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566" y="686861"/>
            <a:ext cx="8881745" cy="347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5283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/>
          <p:nvPr/>
        </p:nvSpPr>
        <p:spPr>
          <a:xfrm>
            <a:off x="782321" y="291550"/>
            <a:ext cx="6463665" cy="22668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995" dirty="0">
                <a:solidFill>
                  <a:srgbClr val="FF0000"/>
                </a:solidFill>
                <a:latin typeface="Times New Roman" panose="02020603050405020304" charset="0"/>
              </a:rPr>
              <a:t>额定电压与额定功率</a:t>
            </a:r>
          </a:p>
          <a:p>
            <a:r>
              <a:rPr lang="zh-CN" altLang="en-US" sz="2395" dirty="0">
                <a:solidFill>
                  <a:schemeClr val="accent2"/>
                </a:solidFill>
                <a:latin typeface="Times New Roman" panose="02020603050405020304" charset="0"/>
              </a:rPr>
              <a:t>额定电压</a:t>
            </a:r>
            <a:r>
              <a:rPr lang="zh-CN" altLang="en-US" sz="1795" dirty="0">
                <a:latin typeface="Times New Roman" panose="02020603050405020304" charset="0"/>
              </a:rPr>
              <a:t>：</a:t>
            </a:r>
            <a:r>
              <a:rPr lang="zh-CN" altLang="en-US" sz="2095" dirty="0">
                <a:latin typeface="Times New Roman" panose="02020603050405020304" charset="0"/>
              </a:rPr>
              <a:t>用电器正常工作时的电压叫做</a:t>
            </a:r>
          </a:p>
          <a:p>
            <a:r>
              <a:rPr lang="zh-CN" altLang="en-US" sz="2095" dirty="0">
                <a:latin typeface="Times New Roman" panose="02020603050405020304" charset="0"/>
              </a:rPr>
              <a:t>                      额定电压</a:t>
            </a:r>
          </a:p>
          <a:p>
            <a:r>
              <a:rPr lang="zh-CN" altLang="en-US" sz="2395" dirty="0">
                <a:solidFill>
                  <a:schemeClr val="accent2"/>
                </a:solidFill>
                <a:latin typeface="Times New Roman" panose="02020603050405020304" charset="0"/>
              </a:rPr>
              <a:t>额定功率</a:t>
            </a:r>
            <a:r>
              <a:rPr lang="zh-CN" altLang="en-US" sz="1795" dirty="0">
                <a:latin typeface="Times New Roman" panose="02020603050405020304" charset="0"/>
              </a:rPr>
              <a:t>：</a:t>
            </a:r>
            <a:r>
              <a:rPr lang="zh-CN" altLang="en-US" sz="2095" dirty="0">
                <a:latin typeface="Times New Roman" panose="02020603050405020304" charset="0"/>
              </a:rPr>
              <a:t>用电器在额定电压下的功率叫</a:t>
            </a:r>
          </a:p>
          <a:p>
            <a:r>
              <a:rPr lang="zh-CN" altLang="en-US" sz="2095" dirty="0">
                <a:latin typeface="Times New Roman" panose="02020603050405020304" charset="0"/>
              </a:rPr>
              <a:t>                      做额定功率</a:t>
            </a:r>
          </a:p>
          <a:p>
            <a:endParaRPr lang="en-US" altLang="zh-CN" sz="2095" dirty="0">
              <a:latin typeface="Times New Roman" panose="02020603050405020304" charset="0"/>
            </a:endParaRPr>
          </a:p>
        </p:txBody>
      </p:sp>
      <p:sp>
        <p:nvSpPr>
          <p:cNvPr id="38915" name="Text Box 3"/>
          <p:cNvSpPr txBox="1"/>
          <p:nvPr/>
        </p:nvSpPr>
        <p:spPr>
          <a:xfrm>
            <a:off x="1052477" y="2341453"/>
            <a:ext cx="4763770" cy="46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795" dirty="0">
                <a:solidFill>
                  <a:srgbClr val="CC3300"/>
                </a:solidFill>
                <a:latin typeface="Times New Roman" panose="02020603050405020304" charset="0"/>
              </a:rPr>
              <a:t>当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U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实</a:t>
            </a:r>
            <a:r>
              <a:rPr lang="en-US" altLang="zh-CN" sz="1795" dirty="0">
                <a:solidFill>
                  <a:srgbClr val="CC3300"/>
                </a:solidFill>
                <a:latin typeface="Times New Roman" panose="02020603050405020304" charset="0"/>
              </a:rPr>
              <a:t>=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U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额</a:t>
            </a:r>
            <a:r>
              <a:rPr lang="zh-CN" altLang="en-US" sz="1795" dirty="0">
                <a:solidFill>
                  <a:srgbClr val="CC3300"/>
                </a:solidFill>
                <a:latin typeface="Times New Roman" panose="02020603050405020304" charset="0"/>
              </a:rPr>
              <a:t>，则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P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实</a:t>
            </a:r>
            <a:r>
              <a:rPr lang="en-US" altLang="zh-CN" sz="1795" dirty="0">
                <a:solidFill>
                  <a:srgbClr val="CC3300"/>
                </a:solidFill>
                <a:latin typeface="Times New Roman" panose="02020603050405020304" charset="0"/>
              </a:rPr>
              <a:t>=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P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额</a:t>
            </a:r>
            <a:r>
              <a:rPr lang="zh-CN" altLang="en-US" sz="1795" dirty="0">
                <a:solidFill>
                  <a:srgbClr val="CC3300"/>
                </a:solidFill>
                <a:latin typeface="Times New Roman" panose="02020603050405020304" charset="0"/>
              </a:rPr>
              <a:t>，</a:t>
            </a:r>
            <a:r>
              <a:rPr lang="zh-CN" altLang="en-US" sz="2095" dirty="0">
                <a:solidFill>
                  <a:srgbClr val="CC3300"/>
                </a:solidFill>
                <a:latin typeface="Times New Roman" panose="02020603050405020304" charset="0"/>
              </a:rPr>
              <a:t>用电器正常工作</a:t>
            </a:r>
          </a:p>
        </p:txBody>
      </p:sp>
      <p:sp>
        <p:nvSpPr>
          <p:cNvPr id="38916" name="Text Box 4"/>
          <p:cNvSpPr txBox="1"/>
          <p:nvPr/>
        </p:nvSpPr>
        <p:spPr>
          <a:xfrm>
            <a:off x="1111886" y="3063184"/>
            <a:ext cx="541972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795" dirty="0">
                <a:solidFill>
                  <a:srgbClr val="CC3300"/>
                </a:solidFill>
                <a:latin typeface="Times New Roman" panose="02020603050405020304" charset="0"/>
              </a:rPr>
              <a:t>当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U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实</a:t>
            </a:r>
            <a:r>
              <a:rPr lang="zh-CN" altLang="en-US" sz="2395" dirty="0">
                <a:solidFill>
                  <a:srgbClr val="CC3300"/>
                </a:solidFill>
                <a:latin typeface="Times New Roman" panose="02020603050405020304" charset="0"/>
              </a:rPr>
              <a:t>﹥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U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额</a:t>
            </a:r>
            <a:r>
              <a:rPr lang="zh-CN" altLang="en-US" sz="1795" dirty="0">
                <a:solidFill>
                  <a:srgbClr val="CC3300"/>
                </a:solidFill>
                <a:latin typeface="Times New Roman" panose="02020603050405020304" charset="0"/>
              </a:rPr>
              <a:t>，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P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实</a:t>
            </a:r>
            <a:r>
              <a:rPr lang="zh-CN" altLang="en-US" sz="2395" dirty="0">
                <a:solidFill>
                  <a:srgbClr val="CC3300"/>
                </a:solidFill>
                <a:latin typeface="Times New Roman" panose="02020603050405020304" charset="0"/>
              </a:rPr>
              <a:t>﹥</a:t>
            </a:r>
            <a:r>
              <a:rPr lang="zh-CN" altLang="en-US" sz="1795" dirty="0">
                <a:solidFill>
                  <a:srgbClr val="CC3300"/>
                </a:solidFill>
                <a:latin typeface="Times New Roman" panose="02020603050405020304" charset="0"/>
              </a:rPr>
              <a:t> 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P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额</a:t>
            </a:r>
            <a:r>
              <a:rPr lang="zh-CN" altLang="en-US" sz="1795" dirty="0">
                <a:solidFill>
                  <a:srgbClr val="CC3300"/>
                </a:solidFill>
                <a:latin typeface="Times New Roman" panose="02020603050405020304" charset="0"/>
              </a:rPr>
              <a:t>，</a:t>
            </a:r>
            <a:r>
              <a:rPr lang="zh-CN" altLang="en-US" sz="2095" dirty="0">
                <a:solidFill>
                  <a:srgbClr val="CC3300"/>
                </a:solidFill>
                <a:latin typeface="Times New Roman" panose="02020603050405020304" charset="0"/>
              </a:rPr>
              <a:t>用电器容易损坏</a:t>
            </a:r>
          </a:p>
        </p:txBody>
      </p:sp>
      <p:sp>
        <p:nvSpPr>
          <p:cNvPr id="38917" name="Text Box 5"/>
          <p:cNvSpPr txBox="1"/>
          <p:nvPr/>
        </p:nvSpPr>
        <p:spPr>
          <a:xfrm>
            <a:off x="1161203" y="3736181"/>
            <a:ext cx="5420360" cy="461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795" dirty="0">
                <a:solidFill>
                  <a:srgbClr val="CC3300"/>
                </a:solidFill>
                <a:latin typeface="Times New Roman" panose="02020603050405020304" charset="0"/>
              </a:rPr>
              <a:t>当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U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实</a:t>
            </a:r>
            <a:r>
              <a:rPr lang="zh-CN" altLang="en-US" sz="2395" dirty="0">
                <a:solidFill>
                  <a:srgbClr val="CC3300"/>
                </a:solidFill>
                <a:latin typeface="Times New Roman" panose="02020603050405020304" charset="0"/>
              </a:rPr>
              <a:t>﹤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U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额</a:t>
            </a:r>
            <a:r>
              <a:rPr lang="zh-CN" altLang="en-US" sz="1795" dirty="0">
                <a:solidFill>
                  <a:srgbClr val="CC3300"/>
                </a:solidFill>
                <a:latin typeface="Times New Roman" panose="02020603050405020304" charset="0"/>
              </a:rPr>
              <a:t>，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P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实</a:t>
            </a:r>
            <a:r>
              <a:rPr lang="zh-CN" altLang="en-US" sz="2395" dirty="0">
                <a:solidFill>
                  <a:srgbClr val="CC3300"/>
                </a:solidFill>
                <a:latin typeface="Times New Roman" panose="02020603050405020304" charset="0"/>
              </a:rPr>
              <a:t>﹤</a:t>
            </a:r>
            <a:r>
              <a:rPr lang="en-US" altLang="zh-CN" sz="2395" dirty="0">
                <a:solidFill>
                  <a:srgbClr val="CC3300"/>
                </a:solidFill>
                <a:latin typeface="Times New Roman" panose="02020603050405020304" charset="0"/>
              </a:rPr>
              <a:t>P</a:t>
            </a:r>
            <a:r>
              <a:rPr lang="zh-CN" altLang="en-US" sz="1495" dirty="0">
                <a:solidFill>
                  <a:srgbClr val="CC3300"/>
                </a:solidFill>
                <a:latin typeface="Times New Roman" panose="02020603050405020304" charset="0"/>
              </a:rPr>
              <a:t>额</a:t>
            </a:r>
            <a:r>
              <a:rPr lang="zh-CN" altLang="en-US" sz="1795" dirty="0">
                <a:solidFill>
                  <a:srgbClr val="CC3300"/>
                </a:solidFill>
                <a:latin typeface="Times New Roman" panose="02020603050405020304" charset="0"/>
              </a:rPr>
              <a:t>，</a:t>
            </a:r>
            <a:r>
              <a:rPr lang="zh-CN" altLang="en-US" sz="2095" dirty="0">
                <a:solidFill>
                  <a:srgbClr val="CC3300"/>
                </a:solidFill>
                <a:latin typeface="Times New Roman" panose="02020603050405020304" charset="0"/>
              </a:rPr>
              <a:t>用电器不能正常工作</a:t>
            </a:r>
          </a:p>
        </p:txBody>
      </p:sp>
      <p:sp>
        <p:nvSpPr>
          <p:cNvPr id="49158" name="Text Box 6"/>
          <p:cNvSpPr txBox="1"/>
          <p:nvPr/>
        </p:nvSpPr>
        <p:spPr>
          <a:xfrm>
            <a:off x="2006601" y="4250531"/>
            <a:ext cx="4788747" cy="1069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00" dirty="0">
              <a:latin typeface="Arial" panose="020B0604020202020204" pitchFamily="34" charset="0"/>
            </a:endParaRPr>
          </a:p>
        </p:txBody>
      </p:sp>
      <p:sp>
        <p:nvSpPr>
          <p:cNvPr id="49159" name="Text Box 7"/>
          <p:cNvSpPr txBox="1"/>
          <p:nvPr/>
        </p:nvSpPr>
        <p:spPr>
          <a:xfrm>
            <a:off x="978395" y="4502472"/>
            <a:ext cx="4788747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latin typeface="Arial" panose="020B0604020202020204" pitchFamily="34" charset="0"/>
              </a:rPr>
              <a:t>灯泡的亮度取决于灯泡的实际功率。</a:t>
            </a:r>
          </a:p>
        </p:txBody>
      </p:sp>
    </p:spTree>
    <p:extLst>
      <p:ext uri="{BB962C8B-B14F-4D97-AF65-F5344CB8AC3E}">
        <p14:creationId xmlns:p14="http://schemas.microsoft.com/office/powerpoint/2010/main" val="194394848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  <p:bldP spid="38916" grpId="0"/>
      <p:bldP spid="38917" grpId="0"/>
      <p:bldP spid="491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3" name="Group 3"/>
          <p:cNvGrpSpPr/>
          <p:nvPr/>
        </p:nvGrpSpPr>
        <p:grpSpPr>
          <a:xfrm>
            <a:off x="343535" y="709777"/>
            <a:ext cx="7620000" cy="4201374"/>
            <a:chOff x="528" y="1008"/>
            <a:chExt cx="4800" cy="2640"/>
          </a:xfrm>
        </p:grpSpPr>
        <p:sp>
          <p:nvSpPr>
            <p:cNvPr id="54276" name="Rectangle 4"/>
            <p:cNvSpPr/>
            <p:nvPr/>
          </p:nvSpPr>
          <p:spPr>
            <a:xfrm>
              <a:off x="576" y="1008"/>
              <a:ext cx="4752" cy="2640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zh-CN" sz="2400" dirty="0">
                <a:latin typeface="Times New Roman" panose="02020603050405020304" charset="0"/>
              </a:endParaRPr>
            </a:p>
          </p:txBody>
        </p:sp>
        <p:sp>
          <p:nvSpPr>
            <p:cNvPr id="54277" name="Text Box 5"/>
            <p:cNvSpPr txBox="1"/>
            <p:nvPr/>
          </p:nvSpPr>
          <p:spPr>
            <a:xfrm>
              <a:off x="528" y="1056"/>
              <a:ext cx="11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charset="0"/>
                </a:rPr>
                <a:t>名称及符号</a:t>
              </a:r>
            </a:p>
          </p:txBody>
        </p:sp>
        <p:sp>
          <p:nvSpPr>
            <p:cNvPr id="54278" name="Line 6"/>
            <p:cNvSpPr/>
            <p:nvPr/>
          </p:nvSpPr>
          <p:spPr>
            <a:xfrm>
              <a:off x="576" y="1344"/>
              <a:ext cx="475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79" name="Line 7"/>
            <p:cNvSpPr/>
            <p:nvPr/>
          </p:nvSpPr>
          <p:spPr>
            <a:xfrm>
              <a:off x="1584" y="1008"/>
              <a:ext cx="0" cy="26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80" name="Text Box 8"/>
            <p:cNvSpPr txBox="1"/>
            <p:nvPr/>
          </p:nvSpPr>
          <p:spPr>
            <a:xfrm>
              <a:off x="1680" y="1056"/>
              <a:ext cx="72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charset="0"/>
                </a:rPr>
                <a:t>表达式</a:t>
              </a:r>
            </a:p>
          </p:txBody>
        </p:sp>
        <p:sp>
          <p:nvSpPr>
            <p:cNvPr id="54281" name="Line 9"/>
            <p:cNvSpPr/>
            <p:nvPr/>
          </p:nvSpPr>
          <p:spPr>
            <a:xfrm>
              <a:off x="2448" y="1008"/>
              <a:ext cx="0" cy="26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82" name="Text Box 10"/>
            <p:cNvSpPr txBox="1"/>
            <p:nvPr/>
          </p:nvSpPr>
          <p:spPr>
            <a:xfrm>
              <a:off x="2784" y="1056"/>
              <a:ext cx="89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charset="0"/>
                </a:rPr>
                <a:t>换算关系</a:t>
              </a:r>
            </a:p>
          </p:txBody>
        </p:sp>
        <p:sp>
          <p:nvSpPr>
            <p:cNvPr id="54283" name="Line 11"/>
            <p:cNvSpPr/>
            <p:nvPr/>
          </p:nvSpPr>
          <p:spPr>
            <a:xfrm>
              <a:off x="4128" y="1008"/>
              <a:ext cx="0" cy="26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84" name="Text Box 12"/>
            <p:cNvSpPr txBox="1"/>
            <p:nvPr/>
          </p:nvSpPr>
          <p:spPr>
            <a:xfrm>
              <a:off x="4526" y="1056"/>
              <a:ext cx="65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charset="0"/>
                </a:rPr>
                <a:t>注意</a:t>
              </a:r>
            </a:p>
          </p:txBody>
        </p:sp>
        <p:sp>
          <p:nvSpPr>
            <p:cNvPr id="54285" name="Text Box 13"/>
            <p:cNvSpPr txBox="1"/>
            <p:nvPr/>
          </p:nvSpPr>
          <p:spPr>
            <a:xfrm>
              <a:off x="1694" y="1584"/>
              <a:ext cx="89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charset="0"/>
                </a:rPr>
                <a:t>W=UIt</a:t>
              </a:r>
            </a:p>
          </p:txBody>
        </p:sp>
        <p:sp>
          <p:nvSpPr>
            <p:cNvPr id="54286" name="Text Box 14"/>
            <p:cNvSpPr txBox="1"/>
            <p:nvPr/>
          </p:nvSpPr>
          <p:spPr>
            <a:xfrm>
              <a:off x="1694" y="1920"/>
              <a:ext cx="70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charset="0"/>
                </a:rPr>
                <a:t>W=Pt</a:t>
              </a:r>
            </a:p>
          </p:txBody>
        </p:sp>
        <p:sp>
          <p:nvSpPr>
            <p:cNvPr id="54287" name="Text Box 15"/>
            <p:cNvSpPr txBox="1"/>
            <p:nvPr/>
          </p:nvSpPr>
          <p:spPr>
            <a:xfrm>
              <a:off x="2462" y="1392"/>
              <a:ext cx="1666" cy="11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charset="0"/>
                </a:rPr>
                <a:t>焦耳（</a:t>
              </a:r>
              <a:r>
                <a:rPr lang="en-US" altLang="zh-CN" sz="2400" dirty="0">
                  <a:latin typeface="Times New Roman" panose="02020603050405020304" charset="0"/>
                </a:rPr>
                <a:t>J</a:t>
              </a:r>
              <a:r>
                <a:rPr lang="zh-CN" altLang="en-US" sz="2400" dirty="0">
                  <a:latin typeface="Times New Roman" panose="02020603050405020304" charset="0"/>
                </a:rPr>
                <a:t>），千瓦时（</a:t>
              </a:r>
              <a:r>
                <a:rPr lang="en-US" altLang="zh-CN" sz="2400" dirty="0">
                  <a:latin typeface="Times New Roman" panose="02020603050405020304" charset="0"/>
                </a:rPr>
                <a:t>kW·h</a:t>
              </a:r>
              <a:r>
                <a:rPr lang="zh-CN" altLang="en-US" sz="2400" dirty="0">
                  <a:latin typeface="Times New Roman" panose="02020603050405020304" charset="0"/>
                </a:rPr>
                <a:t>）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charset="0"/>
                </a:rPr>
                <a:t>1</a:t>
              </a:r>
              <a:r>
                <a:rPr lang="zh-CN" altLang="en-US" sz="2400" dirty="0">
                  <a:latin typeface="Times New Roman" panose="02020603050405020304" charset="0"/>
                </a:rPr>
                <a:t>千瓦时</a:t>
              </a:r>
              <a:r>
                <a:rPr lang="en-US" altLang="zh-CN" sz="2400" dirty="0">
                  <a:latin typeface="Times New Roman" panose="02020603050405020304" charset="0"/>
                </a:rPr>
                <a:t>=3.6×     </a:t>
              </a:r>
              <a:r>
                <a:rPr lang="zh-CN" altLang="en-US" sz="2400" dirty="0">
                  <a:latin typeface="Times New Roman" panose="02020603050405020304" charset="0"/>
                </a:rPr>
                <a:t>焦</a:t>
              </a:r>
            </a:p>
          </p:txBody>
        </p:sp>
        <p:graphicFrame>
          <p:nvGraphicFramePr>
            <p:cNvPr id="54288" name="Object 16"/>
            <p:cNvGraphicFramePr>
              <a:graphicFrameLocks noChangeAspect="1"/>
            </p:cNvGraphicFramePr>
            <p:nvPr/>
          </p:nvGraphicFramePr>
          <p:xfrm>
            <a:off x="3744" y="1968"/>
            <a:ext cx="297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54" r:id="rId4" imgW="228600" imgH="203200" progId="Equation.3">
                    <p:embed/>
                  </p:oleObj>
                </mc:Choice>
                <mc:Fallback>
                  <p:oleObj r:id="rId4" imgW="228600" imgH="2032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744" y="1968"/>
                          <a:ext cx="297" cy="2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289" name="Text Box 17"/>
            <p:cNvSpPr txBox="1"/>
            <p:nvPr/>
          </p:nvSpPr>
          <p:spPr>
            <a:xfrm>
              <a:off x="4176" y="1422"/>
              <a:ext cx="1076" cy="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Times New Roman" panose="02020603050405020304" charset="0"/>
                </a:rPr>
                <a:t>各量的对应</a:t>
              </a:r>
            </a:p>
            <a:p>
              <a:r>
                <a:rPr lang="zh-CN" altLang="en-US" sz="2400" dirty="0">
                  <a:latin typeface="Times New Roman" panose="02020603050405020304" charset="0"/>
                </a:rPr>
                <a:t>关系，电能</a:t>
              </a:r>
            </a:p>
            <a:p>
              <a:r>
                <a:rPr lang="zh-CN" altLang="en-US" sz="2400" dirty="0">
                  <a:latin typeface="Times New Roman" panose="02020603050405020304" charset="0"/>
                </a:rPr>
                <a:t>表的用途和</a:t>
              </a:r>
            </a:p>
            <a:p>
              <a:r>
                <a:rPr lang="zh-CN" altLang="en-US" sz="2400" dirty="0">
                  <a:latin typeface="Times New Roman" panose="02020603050405020304" charset="0"/>
                </a:rPr>
                <a:t>读数方法</a:t>
              </a:r>
            </a:p>
          </p:txBody>
        </p:sp>
        <p:sp>
          <p:nvSpPr>
            <p:cNvPr id="54290" name="Text Box 18"/>
            <p:cNvSpPr txBox="1"/>
            <p:nvPr/>
          </p:nvSpPr>
          <p:spPr>
            <a:xfrm>
              <a:off x="782" y="1776"/>
              <a:ext cx="56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charset="0"/>
                </a:rPr>
                <a:t>电功</a:t>
              </a:r>
            </a:p>
          </p:txBody>
        </p:sp>
        <p:sp>
          <p:nvSpPr>
            <p:cNvPr id="54291" name="Text Box 19"/>
            <p:cNvSpPr txBox="1"/>
            <p:nvPr/>
          </p:nvSpPr>
          <p:spPr>
            <a:xfrm>
              <a:off x="720" y="2880"/>
              <a:ext cx="82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charset="0"/>
                </a:rPr>
                <a:t>电功率</a:t>
              </a:r>
            </a:p>
          </p:txBody>
        </p:sp>
        <p:sp>
          <p:nvSpPr>
            <p:cNvPr id="54292" name="Text Box 20"/>
            <p:cNvSpPr txBox="1"/>
            <p:nvPr/>
          </p:nvSpPr>
          <p:spPr>
            <a:xfrm>
              <a:off x="1694" y="2768"/>
              <a:ext cx="754" cy="6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charset="0"/>
                </a:rPr>
                <a:t>P=W/t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charset="0"/>
                </a:rPr>
                <a:t>P=UI</a:t>
              </a:r>
            </a:p>
          </p:txBody>
        </p:sp>
        <p:sp>
          <p:nvSpPr>
            <p:cNvPr id="54293" name="Text Box 21"/>
            <p:cNvSpPr txBox="1"/>
            <p:nvPr/>
          </p:nvSpPr>
          <p:spPr>
            <a:xfrm>
              <a:off x="2544" y="2688"/>
              <a:ext cx="1280" cy="7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Times New Roman" panose="02020603050405020304" charset="0"/>
                </a:rPr>
                <a:t>瓦特（</a:t>
              </a:r>
              <a:r>
                <a:rPr lang="en-US" altLang="zh-CN" sz="2400" dirty="0">
                  <a:latin typeface="Times New Roman" panose="02020603050405020304" charset="0"/>
                </a:rPr>
                <a:t>W</a:t>
              </a:r>
              <a:r>
                <a:rPr lang="zh-CN" altLang="en-US" sz="2400" dirty="0">
                  <a:latin typeface="Times New Roman" panose="02020603050405020304" charset="0"/>
                </a:rPr>
                <a:t>），</a:t>
              </a:r>
            </a:p>
            <a:p>
              <a:r>
                <a:rPr lang="zh-CN" altLang="en-US" sz="2400" dirty="0">
                  <a:latin typeface="Times New Roman" panose="02020603050405020304" charset="0"/>
                </a:rPr>
                <a:t>千瓦（</a:t>
              </a:r>
              <a:r>
                <a:rPr lang="en-US" altLang="zh-CN" sz="2400" dirty="0">
                  <a:latin typeface="Times New Roman" panose="02020603050405020304" charset="0"/>
                </a:rPr>
                <a:t>kW</a:t>
              </a:r>
              <a:r>
                <a:rPr lang="zh-CN" altLang="en-US" sz="2400" dirty="0">
                  <a:latin typeface="Times New Roman" panose="02020603050405020304" charset="0"/>
                </a:rPr>
                <a:t>）</a:t>
              </a:r>
            </a:p>
            <a:p>
              <a:r>
                <a:rPr lang="en-US" altLang="zh-CN" sz="2400" dirty="0">
                  <a:latin typeface="Times New Roman" panose="02020603050405020304" charset="0"/>
                </a:rPr>
                <a:t>1</a:t>
              </a:r>
              <a:r>
                <a:rPr lang="zh-CN" altLang="en-US" sz="2400" dirty="0">
                  <a:latin typeface="Times New Roman" panose="02020603050405020304" charset="0"/>
                </a:rPr>
                <a:t>千瓦</a:t>
              </a:r>
              <a:r>
                <a:rPr lang="en-US" altLang="zh-CN" sz="2400" dirty="0">
                  <a:latin typeface="Times New Roman" panose="02020603050405020304" charset="0"/>
                </a:rPr>
                <a:t>=1000</a:t>
              </a:r>
              <a:r>
                <a:rPr lang="zh-CN" altLang="en-US" sz="2400" dirty="0">
                  <a:latin typeface="Times New Roman" panose="02020603050405020304" charset="0"/>
                </a:rPr>
                <a:t>瓦</a:t>
              </a:r>
            </a:p>
          </p:txBody>
        </p:sp>
        <p:sp>
          <p:nvSpPr>
            <p:cNvPr id="54294" name="Text Box 22"/>
            <p:cNvSpPr txBox="1"/>
            <p:nvPr/>
          </p:nvSpPr>
          <p:spPr>
            <a:xfrm>
              <a:off x="4176" y="2794"/>
              <a:ext cx="1014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latin typeface="Times New Roman" panose="02020603050405020304" charset="0"/>
                </a:rPr>
                <a:t>当</a:t>
              </a:r>
              <a:r>
                <a:rPr lang="en-US" altLang="zh-CN" sz="2400" i="1" dirty="0">
                  <a:latin typeface="Times New Roman" panose="02020603050405020304" charset="0"/>
                </a:rPr>
                <a:t>U</a:t>
              </a:r>
              <a:r>
                <a:rPr lang="zh-CN" altLang="en-US" sz="2000" baseline="-25000" dirty="0">
                  <a:latin typeface="Times New Roman" panose="02020603050405020304" charset="0"/>
                </a:rPr>
                <a:t>实</a:t>
              </a:r>
              <a:r>
                <a:rPr lang="en-US" altLang="zh-CN" sz="2400" dirty="0">
                  <a:latin typeface="Times New Roman" panose="02020603050405020304" charset="0"/>
                </a:rPr>
                <a:t>=</a:t>
              </a:r>
              <a:r>
                <a:rPr lang="en-US" altLang="zh-CN" sz="2400" i="1" dirty="0">
                  <a:latin typeface="Times New Roman" panose="02020603050405020304" charset="0"/>
                </a:rPr>
                <a:t>U</a:t>
              </a:r>
              <a:r>
                <a:rPr lang="zh-CN" altLang="en-US" sz="2000" baseline="-25000" dirty="0">
                  <a:latin typeface="Times New Roman" panose="02020603050405020304" charset="0"/>
                </a:rPr>
                <a:t>额</a:t>
              </a:r>
            </a:p>
            <a:p>
              <a:r>
                <a:rPr lang="en-US" altLang="zh-CN" sz="2400" i="1" dirty="0">
                  <a:latin typeface="Times New Roman" panose="02020603050405020304" charset="0"/>
                </a:rPr>
                <a:t>P</a:t>
              </a:r>
              <a:r>
                <a:rPr lang="zh-CN" altLang="en-US" sz="2000" baseline="-25000" dirty="0">
                  <a:latin typeface="Times New Roman" panose="02020603050405020304" charset="0"/>
                </a:rPr>
                <a:t>实</a:t>
              </a:r>
              <a:r>
                <a:rPr lang="en-US" altLang="zh-CN" sz="2400" dirty="0">
                  <a:latin typeface="Times New Roman" panose="02020603050405020304" charset="0"/>
                </a:rPr>
                <a:t>=</a:t>
              </a:r>
              <a:r>
                <a:rPr lang="en-US" altLang="zh-CN" sz="2400" i="1" dirty="0">
                  <a:latin typeface="Times New Roman" panose="02020603050405020304" charset="0"/>
                </a:rPr>
                <a:t>P</a:t>
              </a:r>
              <a:r>
                <a:rPr lang="zh-CN" altLang="en-US" sz="2000" baseline="-25000" dirty="0">
                  <a:latin typeface="Times New Roman" panose="02020603050405020304" charset="0"/>
                </a:rPr>
                <a:t>额</a:t>
              </a:r>
            </a:p>
          </p:txBody>
        </p:sp>
        <p:sp>
          <p:nvSpPr>
            <p:cNvPr id="54295" name="Line 23"/>
            <p:cNvSpPr/>
            <p:nvPr/>
          </p:nvSpPr>
          <p:spPr>
            <a:xfrm>
              <a:off x="576" y="2496"/>
              <a:ext cx="475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" name="文本框 1"/>
          <p:cNvSpPr txBox="1"/>
          <p:nvPr/>
        </p:nvSpPr>
        <p:spPr>
          <a:xfrm>
            <a:off x="261620" y="236168"/>
            <a:ext cx="256159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latin typeface="Times New Roman" panose="02020603050405020304" charset="0"/>
                <a:sym typeface="+mn-ea"/>
              </a:rPr>
              <a:t>电功和电功率的比较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8929075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026" y="1443745"/>
            <a:ext cx="638238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额定电压与额定功率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846" y="2574933"/>
            <a:ext cx="854392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额定功率的计算</a:t>
            </a:r>
          </a:p>
        </p:txBody>
      </p:sp>
    </p:spTree>
    <p:extLst>
      <p:ext uri="{BB962C8B-B14F-4D97-AF65-F5344CB8AC3E}">
        <p14:creationId xmlns:p14="http://schemas.microsoft.com/office/powerpoint/2010/main" val="264278793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0611" y="95486"/>
            <a:ext cx="22675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59056" y="18461"/>
            <a:ext cx="733425" cy="6760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92539" y="62941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746" name="矩形 31745"/>
          <p:cNvSpPr/>
          <p:nvPr/>
        </p:nvSpPr>
        <p:spPr>
          <a:xfrm>
            <a:off x="139700" y="990506"/>
            <a:ext cx="8675370" cy="101724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76225" eaLnBrk="0" fontAlgn="auto" latinLnBrk="0" hangingPunct="0"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某家庭用节能型日光灯的额定功率为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11W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，使用时通过的电流是多少毫安？</a:t>
            </a:r>
            <a:endParaRPr lang="zh-CN" altLang="en-US" sz="2995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1604329" y="2779909"/>
            <a:ext cx="6732587" cy="12018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=1W/220V=4.5 X 10</a:t>
            </a:r>
            <a:r>
              <a:rPr lang="en-US" altLang="zh-CN" sz="2400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‐³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</a:p>
          <a:p>
            <a:pPr eaLnBrk="0" hangingPunct="0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2772" name="矩形 32771"/>
          <p:cNvSpPr/>
          <p:nvPr/>
        </p:nvSpPr>
        <p:spPr>
          <a:xfrm>
            <a:off x="337186" y="4135489"/>
            <a:ext cx="5428615" cy="523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答：通过它的电流是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</a:rPr>
              <a:t>4.5 X 10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‐³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2773" name="矩形 32772"/>
          <p:cNvSpPr/>
          <p:nvPr/>
        </p:nvSpPr>
        <p:spPr>
          <a:xfrm>
            <a:off x="552769" y="2309801"/>
            <a:ext cx="243688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解：由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P=IU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可得</a:t>
            </a:r>
          </a:p>
        </p:txBody>
      </p:sp>
      <p:sp>
        <p:nvSpPr>
          <p:cNvPr id="32774" name="矩形 32773"/>
          <p:cNvSpPr/>
          <p:nvPr/>
        </p:nvSpPr>
        <p:spPr>
          <a:xfrm>
            <a:off x="539750" y="3149440"/>
            <a:ext cx="96647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I=P/U</a:t>
            </a:r>
          </a:p>
        </p:txBody>
      </p:sp>
    </p:spTree>
    <p:extLst>
      <p:ext uri="{BB962C8B-B14F-4D97-AF65-F5344CB8AC3E}">
        <p14:creationId xmlns:p14="http://schemas.microsoft.com/office/powerpoint/2010/main" val="154668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2771" grpId="0"/>
      <p:bldP spid="32772" grpId="0"/>
      <p:bldP spid="327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/>
          <p:nvPr/>
        </p:nvSpPr>
        <p:spPr>
          <a:xfrm>
            <a:off x="229236" y="457695"/>
            <a:ext cx="8009255" cy="28683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76225" eaLnBrk="0" hangingPunct="0"/>
            <a:r>
              <a:rPr lang="en-US" altLang="zh-CN" sz="2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某家庭用节能型日光灯的额定功率为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11W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，使用时通过的电流是多少毫安？</a:t>
            </a:r>
          </a:p>
          <a:p>
            <a:pPr indent="276225" eaLnBrk="0" hangingPunct="0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 </a:t>
            </a:r>
          </a:p>
          <a:p>
            <a:pPr indent="276225" eaLnBrk="0" hangingPunct="0"/>
            <a:endParaRPr lang="zh-CN" altLang="en-US" sz="28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276225" eaLnBrk="0" hangingPunct="0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 </a:t>
            </a:r>
          </a:p>
          <a:p>
            <a:pPr indent="276225" eaLnBrk="0" hangingPunct="0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276225" eaLnBrk="0" hangingPunct="0"/>
            <a:endParaRPr lang="zh-CN" altLang="en-US" sz="28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1747" name="矩形 31746"/>
          <p:cNvSpPr/>
          <p:nvPr/>
        </p:nvSpPr>
        <p:spPr>
          <a:xfrm>
            <a:off x="666221" y="1460697"/>
            <a:ext cx="2970530" cy="5544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995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解：由</a:t>
            </a:r>
            <a:r>
              <a:rPr lang="en-US" altLang="zh-CN" sz="2995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P=IU</a:t>
            </a:r>
            <a:r>
              <a:rPr lang="zh-CN" altLang="en-US" sz="2995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可得</a:t>
            </a:r>
          </a:p>
        </p:txBody>
      </p:sp>
      <p:sp>
        <p:nvSpPr>
          <p:cNvPr id="31748" name="矩形 31747"/>
          <p:cNvSpPr/>
          <p:nvPr/>
        </p:nvSpPr>
        <p:spPr>
          <a:xfrm>
            <a:off x="2362906" y="2265760"/>
            <a:ext cx="4464050" cy="5544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995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=11W/220V=0.05A=50mA</a:t>
            </a:r>
          </a:p>
        </p:txBody>
      </p:sp>
      <p:sp>
        <p:nvSpPr>
          <p:cNvPr id="31749" name="矩形 31748"/>
          <p:cNvSpPr/>
          <p:nvPr/>
        </p:nvSpPr>
        <p:spPr>
          <a:xfrm>
            <a:off x="1339121" y="2247901"/>
            <a:ext cx="1162050" cy="5544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995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I=P/U</a:t>
            </a:r>
          </a:p>
        </p:txBody>
      </p:sp>
      <p:sp>
        <p:nvSpPr>
          <p:cNvPr id="31750" name="文本框 31749"/>
          <p:cNvSpPr txBox="1"/>
          <p:nvPr/>
        </p:nvSpPr>
        <p:spPr>
          <a:xfrm>
            <a:off x="1122551" y="3706416"/>
            <a:ext cx="6222282" cy="5544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95" b="1" dirty="0">
                <a:latin typeface="Arial" panose="020B0604020202020204" pitchFamily="34" charset="0"/>
                <a:ea typeface="宋体" panose="02010600030101010101" pitchFamily="2" charset="-122"/>
              </a:rPr>
              <a:t>答：</a:t>
            </a:r>
            <a:r>
              <a:rPr lang="zh-CN" altLang="en-US" sz="2995" b="1" dirty="0">
                <a:latin typeface="Times New Roman" panose="02020603050405020304" charset="0"/>
                <a:ea typeface="宋体" panose="02010600030101010101" pitchFamily="2" charset="-122"/>
              </a:rPr>
              <a:t>使用时通过的电流是</a:t>
            </a:r>
            <a:r>
              <a:rPr lang="en-US" altLang="zh-CN" sz="2995" b="1" dirty="0">
                <a:latin typeface="Times New Roman" panose="02020603050405020304" charset="0"/>
                <a:ea typeface="宋体" panose="02010600030101010101" pitchFamily="2" charset="-122"/>
              </a:rPr>
              <a:t>50mA</a:t>
            </a:r>
            <a:r>
              <a:rPr lang="zh-CN" altLang="en-US" sz="2995" b="1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899120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8" grpId="0"/>
      <p:bldP spid="31749" grpId="0"/>
      <p:bldP spid="317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84532" y="1224764"/>
            <a:ext cx="861772" cy="2382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21" y="893747"/>
            <a:ext cx="8306435" cy="305236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(1)能结合实例，说出用电器铭牌上的额定电压、额定功率所表示的含义。</a:t>
            </a:r>
          </a:p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(2)能区别额定电压和实际电压，额定功率与实际功率。</a:t>
            </a:r>
          </a:p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(3)会利用电流表和电压表测量用电器的功率。</a:t>
            </a:r>
          </a:p>
        </p:txBody>
      </p:sp>
    </p:spTree>
    <p:extLst>
      <p:ext uri="{BB962C8B-B14F-4D97-AF65-F5344CB8AC3E}">
        <p14:creationId xmlns:p14="http://schemas.microsoft.com/office/powerpoint/2010/main" val="2906746273"/>
      </p:ext>
    </p:extLst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 idx="4294967295"/>
          </p:nvPr>
        </p:nvSpPr>
        <p:spPr>
          <a:xfrm>
            <a:off x="239396" y="202430"/>
            <a:ext cx="8504555" cy="1287148"/>
          </a:xfrm>
        </p:spPr>
        <p:txBody>
          <a:bodyPr vert="horz" wrap="square" anchor="ctr"/>
          <a:lstStyle/>
          <a:p>
            <a:pPr algn="l" eaLnBrk="1" fontAlgn="auto" latinLnBrk="0" hangingPunct="1">
              <a:lnSpc>
                <a:spcPct val="150000"/>
              </a:lnSpc>
            </a:pPr>
            <a:r>
              <a:rPr lang="en-US" altLang="zh-CN" sz="1795" b="1" dirty="0">
                <a:solidFill>
                  <a:srgbClr val="FF0066"/>
                </a:solidFill>
              </a:rPr>
              <a:t/>
            </a:r>
            <a:br>
              <a:rPr lang="en-US" altLang="zh-CN" sz="1795" b="1" dirty="0">
                <a:solidFill>
                  <a:srgbClr val="FF0066"/>
                </a:solidFill>
              </a:rPr>
            </a:br>
            <a:r>
              <a:rPr lang="en-US" altLang="zh-CN" sz="1795" dirty="0">
                <a:solidFill>
                  <a:schemeClr val="tx1"/>
                </a:solidFill>
              </a:rPr>
              <a:t>3.</a:t>
            </a:r>
            <a:r>
              <a:rPr lang="zh-CN" altLang="en-US" sz="1795" dirty="0">
                <a:solidFill>
                  <a:schemeClr val="tx1"/>
                </a:solidFill>
              </a:rPr>
              <a:t>一盏电灯连在电压是</a:t>
            </a:r>
            <a:r>
              <a:rPr lang="en-US" altLang="zh-CN" sz="1795" dirty="0">
                <a:solidFill>
                  <a:schemeClr val="tx1"/>
                </a:solidFill>
              </a:rPr>
              <a:t>220</a:t>
            </a:r>
            <a:r>
              <a:rPr lang="zh-CN" altLang="en-US" sz="1795" dirty="0">
                <a:solidFill>
                  <a:schemeClr val="tx1"/>
                </a:solidFill>
              </a:rPr>
              <a:t>伏的电路中，灯泡中通过的电流是</a:t>
            </a:r>
            <a:r>
              <a:rPr lang="en-US" altLang="zh-CN" sz="1795" dirty="0">
                <a:solidFill>
                  <a:schemeClr val="tx1"/>
                </a:solidFill>
              </a:rPr>
              <a:t>68</a:t>
            </a:r>
            <a:r>
              <a:rPr lang="zh-CN" altLang="en-US" sz="1795" dirty="0">
                <a:solidFill>
                  <a:schemeClr val="tx1"/>
                </a:solidFill>
              </a:rPr>
              <a:t>毫安，这个灯泡的电功率是多少瓦特？一个月总共通电</a:t>
            </a:r>
            <a:r>
              <a:rPr lang="en-US" altLang="zh-CN" sz="1795" dirty="0">
                <a:solidFill>
                  <a:schemeClr val="tx1"/>
                </a:solidFill>
              </a:rPr>
              <a:t>100</a:t>
            </a:r>
            <a:r>
              <a:rPr lang="zh-CN" altLang="en-US" sz="1795" dirty="0">
                <a:solidFill>
                  <a:schemeClr val="tx1"/>
                </a:solidFill>
              </a:rPr>
              <a:t>小时，电流所做的功是多少焦，多少千瓦时？</a:t>
            </a:r>
            <a:endParaRPr lang="zh-CN" altLang="en-US" sz="2995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1046" y="2007748"/>
            <a:ext cx="6170295" cy="203384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1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P=UI=220V </a:t>
            </a:r>
            <a:r>
              <a:rPr kumimoji="0" lang="en-US" altLang="zh-CN" sz="2400" b="1" i="1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×</a:t>
            </a:r>
            <a:r>
              <a:rPr kumimoji="0" lang="en-US" altLang="zh-CN" sz="2800" b="1" i="1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0.068A=15W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1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W=Pt=15W </a:t>
            </a:r>
            <a:r>
              <a:rPr lang="en-US" altLang="zh-CN" sz="2800" b="1" i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×</a:t>
            </a:r>
            <a:r>
              <a:rPr kumimoji="0" lang="en-US" altLang="zh-CN" sz="2800" b="1" i="1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3.6 </a:t>
            </a:r>
            <a:r>
              <a:rPr lang="en-US" altLang="zh-CN" sz="2800" b="1" i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×</a:t>
            </a:r>
            <a:r>
              <a:rPr kumimoji="0" lang="en-US" altLang="zh-CN" sz="2800" b="1" i="1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10</a:t>
            </a:r>
            <a:r>
              <a:rPr kumimoji="0" lang="en-US" altLang="zh-CN" sz="2800" b="1" i="1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5</a:t>
            </a:r>
            <a:r>
              <a:rPr kumimoji="0" lang="en-US" altLang="zh-CN" sz="2800" b="1" i="1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S=5.4</a:t>
            </a:r>
            <a:r>
              <a:rPr lang="en-US" altLang="zh-CN" sz="2800" b="1" i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×</a:t>
            </a:r>
            <a:r>
              <a:rPr kumimoji="0" lang="en-US" altLang="zh-CN" sz="2800" b="1" i="1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10</a:t>
            </a:r>
            <a:r>
              <a:rPr kumimoji="0" lang="en-US" altLang="zh-CN" sz="2800" b="1" i="1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6</a:t>
            </a:r>
            <a:r>
              <a:rPr kumimoji="0" lang="en-US" altLang="zh-CN" sz="2800" b="1" i="1" u="none" strike="noStrike" cap="none" spc="0" normalizeH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J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1" u="none" strike="noStrike" cap="none" spc="0" normalizeH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W=Pt=0.015kw </a:t>
            </a:r>
            <a:r>
              <a:rPr lang="en-US" altLang="zh-CN" sz="2800" b="1" i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×</a:t>
            </a:r>
            <a:r>
              <a:rPr kumimoji="0" lang="en-US" altLang="zh-CN" sz="2800" b="1" i="1" u="none" strike="noStrike" cap="none" spc="0" normalizeH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100h=1.5kw˙h</a:t>
            </a:r>
          </a:p>
        </p:txBody>
      </p:sp>
    </p:spTree>
    <p:extLst>
      <p:ext uri="{BB962C8B-B14F-4D97-AF65-F5344CB8AC3E}">
        <p14:creationId xmlns:p14="http://schemas.microsoft.com/office/powerpoint/2010/main" val="4279418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占位符 48129"/>
          <p:cNvSpPr>
            <a:spLocks noGrp="1"/>
          </p:cNvSpPr>
          <p:nvPr/>
        </p:nvSpPr>
        <p:spPr>
          <a:xfrm>
            <a:off x="307340" y="563366"/>
            <a:ext cx="8277860" cy="3544432"/>
          </a:xfrm>
        </p:spPr>
        <p:txBody>
          <a:bodyPr anchor="t"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所示，灯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上分别标有“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6V  6W”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、“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6V  3W”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的字样，当开关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闭合时，灯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都能发光，则甲、乙两电压表的示数之比是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)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1∶1           B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1∶2</a:t>
            </a:r>
            <a:b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2∶3           D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3∶2</a:t>
            </a:r>
          </a:p>
        </p:txBody>
      </p:sp>
      <p:sp>
        <p:nvSpPr>
          <p:cNvPr id="48134" name="文本框 48133"/>
          <p:cNvSpPr txBox="1"/>
          <p:nvPr/>
        </p:nvSpPr>
        <p:spPr>
          <a:xfrm>
            <a:off x="3878580" y="1278556"/>
            <a:ext cx="647700" cy="58087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</a:p>
        </p:txBody>
      </p:sp>
      <p:pic>
        <p:nvPicPr>
          <p:cNvPr id="47106" name="图片 48130" descr="WL-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2331" y="2748847"/>
            <a:ext cx="1561806" cy="117990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9480392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81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文本框 48131"/>
          <p:cNvSpPr txBox="1"/>
          <p:nvPr/>
        </p:nvSpPr>
        <p:spPr>
          <a:xfrm>
            <a:off x="209550" y="809083"/>
            <a:ext cx="8851900" cy="1387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如图所示的电路中，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是两只标有“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6V3W”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字样的小灯泡，电源电压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6V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．闭合开关两灯正常工作．则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表，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 ________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表，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表的示数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</a:p>
        </p:txBody>
      </p:sp>
      <p:pic>
        <p:nvPicPr>
          <p:cNvPr id="47108" name="图片 48132"/>
          <p:cNvPicPr>
            <a:picLocks noChangeAspect="1"/>
          </p:cNvPicPr>
          <p:nvPr/>
        </p:nvPicPr>
        <p:blipFill>
          <a:blip r:embed="rId2">
            <a:clrChange>
              <a:clrFrom>
                <a:srgbClr val="DDDDDD">
                  <a:alpha val="100000"/>
                </a:srgbClr>
              </a:clrFrom>
              <a:clrTo>
                <a:srgbClr val="DDDDDD">
                  <a:alpha val="100000"/>
                  <a:alpha val="0"/>
                </a:srgbClr>
              </a:clrTo>
            </a:clrChange>
            <a:lum contrast="29999"/>
          </a:blip>
          <a:stretch>
            <a:fillRect/>
          </a:stretch>
        </p:blipFill>
        <p:spPr>
          <a:xfrm>
            <a:off x="6912211" y="2792547"/>
            <a:ext cx="1831411" cy="13370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5" name="文本框 48134"/>
          <p:cNvSpPr txBox="1"/>
          <p:nvPr/>
        </p:nvSpPr>
        <p:spPr>
          <a:xfrm>
            <a:off x="903712" y="1781328"/>
            <a:ext cx="915705" cy="415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电流</a:t>
            </a:r>
          </a:p>
        </p:txBody>
      </p:sp>
      <p:sp>
        <p:nvSpPr>
          <p:cNvPr id="48136" name="文本框 48135"/>
          <p:cNvSpPr txBox="1"/>
          <p:nvPr/>
        </p:nvSpPr>
        <p:spPr>
          <a:xfrm>
            <a:off x="3360315" y="1734824"/>
            <a:ext cx="1131864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电压</a:t>
            </a:r>
          </a:p>
        </p:txBody>
      </p:sp>
      <p:sp>
        <p:nvSpPr>
          <p:cNvPr id="48137" name="文本框 48136"/>
          <p:cNvSpPr txBox="1"/>
          <p:nvPr/>
        </p:nvSpPr>
        <p:spPr>
          <a:xfrm>
            <a:off x="6911681" y="1631805"/>
            <a:ext cx="1185310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95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0.5A</a:t>
            </a:r>
          </a:p>
        </p:txBody>
      </p:sp>
    </p:spTree>
    <p:extLst>
      <p:ext uri="{BB962C8B-B14F-4D97-AF65-F5344CB8AC3E}">
        <p14:creationId xmlns:p14="http://schemas.microsoft.com/office/powerpoint/2010/main" val="38976329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8135" grpId="0"/>
      <p:bldP spid="48136" grpId="0"/>
      <p:bldP spid="481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13142" y="95851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13634" y="20963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034" y="20963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37954" y="77837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6" y="4340784"/>
            <a:ext cx="172085" cy="192881"/>
          </a:xfrm>
          <a:prstGeom prst="rect">
            <a:avLst/>
          </a:prstGeom>
        </p:spPr>
      </p:pic>
      <p:sp>
        <p:nvSpPr>
          <p:cNvPr id="4098" name="Rectangle 2"/>
          <p:cNvSpPr/>
          <p:nvPr/>
        </p:nvSpPr>
        <p:spPr>
          <a:xfrm>
            <a:off x="448945" y="1167473"/>
            <a:ext cx="6991350" cy="14800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>
                <a:latin typeface="Times New Roman" panose="02020603050405020304" charset="0"/>
                <a:ea typeface="黑体" panose="02010609060101010101" pitchFamily="49" charset="-122"/>
              </a:rPr>
              <a:t>　   </a:t>
            </a:r>
            <a:r>
              <a:rPr sz="2000" b="0" dirty="0">
                <a:latin typeface="Times New Roman" panose="02020603050405020304" charset="0"/>
                <a:ea typeface="黑体" panose="02010609060101010101" pitchFamily="49" charset="-122"/>
              </a:rPr>
              <a:t>通常我们说这个灯泡的电功率是40 W，那个灯泡的电功率是</a:t>
            </a:r>
            <a:r>
              <a:rPr lang="en-US" sz="2000" b="0" dirty="0">
                <a:latin typeface="Times New Roman" panose="02020603050405020304" charset="0"/>
                <a:ea typeface="黑体" panose="02010609060101010101" pitchFamily="49" charset="-122"/>
              </a:rPr>
              <a:t>10</a:t>
            </a:r>
            <a:r>
              <a:rPr sz="2000" b="0" dirty="0">
                <a:latin typeface="Times New Roman" panose="02020603050405020304" charset="0"/>
                <a:ea typeface="黑体" panose="02010609060101010101" pitchFamily="49" charset="-122"/>
              </a:rPr>
              <a:t>0 W，并没有明确地指明电压。在不同的电压下，同一个用电器的电功率总是一样大吗？</a:t>
            </a:r>
          </a:p>
        </p:txBody>
      </p:sp>
      <p:pic>
        <p:nvPicPr>
          <p:cNvPr id="4099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3651" y="2647502"/>
            <a:ext cx="1618615" cy="142783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27734261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94031" y="725692"/>
            <a:ext cx="3450557" cy="764488"/>
            <a:chOff x="0" y="0"/>
            <a:chExt cx="5436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4610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额定功率与实际功率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32435" y="1695828"/>
            <a:ext cx="8279130" cy="770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000" u="none" spc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将两只灯泡“PZ 220 100W”和“PZ 220  40W”先后并联和串联接入家庭电路中，观察灯泡的发光情况</a:t>
            </a:r>
            <a:r>
              <a:rPr lang="en-US" sz="1400" u="none" spc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546736" y="2626496"/>
            <a:ext cx="1207135" cy="1398548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2597785" y="2597213"/>
            <a:ext cx="1263650" cy="1457113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2" name="文本框 11"/>
          <p:cNvSpPr txBox="1"/>
          <p:nvPr/>
        </p:nvSpPr>
        <p:spPr>
          <a:xfrm>
            <a:off x="327025" y="4184187"/>
            <a:ext cx="5863141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现象：在并联电路中更亮的灯泡，在串联电路中反而变暗</a:t>
            </a:r>
            <a:endParaRPr kumimoji="0" lang="en-US" altLang="en-US" sz="2400" b="0" i="0" u="none" strike="noStrike" cap="none" spc="0" normalizeH="0" baseline="0">
              <a:ln>
                <a:noFill/>
              </a:ln>
              <a:solidFill>
                <a:schemeClr val="tx1">
                  <a:alpha val="100000"/>
                </a:schemeClr>
              </a:solidFill>
              <a:effectLst/>
              <a:uFillTx/>
              <a:latin typeface="微软雅黑" panose="020B0503020204020204" charset="-122"/>
              <a:ea typeface="Arial" panose="020B0604020202020204"/>
              <a:cs typeface="Arial" panose="020B0604020202020204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025" y="4621512"/>
            <a:ext cx="6823710" cy="385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000" u="none" spc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结论：灯泡的亮暗程度是由实际功率的大小决定的</a:t>
            </a:r>
            <a:endParaRPr lang="en-US" sz="2000" u="none" spc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347888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6695" y="532811"/>
            <a:ext cx="7391400" cy="1330435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300" u="none" spc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取一个标有“2.5 V   0.5 W”的电灯泡。把它接在2.5 V的电路中，它正常发光。把它分别接在1.5V 和3V 的电路中，观察并比较它们的亮度。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6695" y="1962551"/>
            <a:ext cx="7709801" cy="78482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现象：在电压为2.5 V时，灯泡正常发光；在低于2.5 V时，灯泡发光暗淡；</a:t>
            </a:r>
          </a:p>
          <a:p>
            <a:pPr marL="0" marR="0" lvl="0" indent="0" algn="l" fontAlgn="base">
              <a:lnSpc>
                <a:spcPct val="125000"/>
              </a:lnSpc>
            </a:pPr>
            <a:r>
              <a:rPr lang="en-US" sz="180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在高于3 V时，灯泡强烈发光。</a:t>
            </a:r>
            <a:endParaRPr kumimoji="0" lang="en-US" altLang="en-US" sz="1800" b="0" i="0" u="none" strike="noStrike" cap="none" spc="0" normalizeH="0" baseline="0">
              <a:ln>
                <a:noFill/>
              </a:ln>
              <a:solidFill>
                <a:schemeClr val="tx1">
                  <a:alpha val="100000"/>
                </a:schemeClr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695" y="3005892"/>
            <a:ext cx="5863141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180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说明用电器消耗的电功率随着它两端电压的改变而改变。</a:t>
            </a:r>
            <a:endParaRPr kumimoji="0" lang="en-US" altLang="en-US" sz="1800" b="0" i="0" u="none" strike="noStrike" cap="none" spc="0" normalizeH="0" baseline="0">
              <a:ln>
                <a:noFill/>
              </a:ln>
              <a:solidFill>
                <a:srgbClr val="FF0000">
                  <a:alpha val="100000"/>
                </a:srgbClr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695" y="3859535"/>
            <a:ext cx="8039100" cy="442429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300" u="none" spc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额定功率只有一个，实际功率随实际电压的变化而变化。</a:t>
            </a:r>
          </a:p>
        </p:txBody>
      </p:sp>
    </p:spTree>
    <p:extLst>
      <p:ext uri="{BB962C8B-B14F-4D97-AF65-F5344CB8AC3E}">
        <p14:creationId xmlns:p14="http://schemas.microsoft.com/office/powerpoint/2010/main" val="16135027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381000" y="266700"/>
          <a:ext cx="9134475" cy="4305300"/>
          <a:chOff x="381000" y="266700"/>
          <a:chExt cx="9134475" cy="4305300"/>
        </a:xfrm>
      </p:grpSpPr>
      <p:sp>
        <p:nvSpPr>
          <p:cNvPr id="4" name="文本框 3"/>
          <p:cNvSpPr txBox="1"/>
          <p:nvPr/>
        </p:nvSpPr>
        <p:spPr>
          <a:xfrm>
            <a:off x="976089" y="870571"/>
            <a:ext cx="7667696" cy="44305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观察白炽灯泡和洗衣机的铭牌，理解其中的含义。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503021" y="2019300"/>
            <a:ext cx="3230504" cy="2286000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5104083" y="2019300"/>
            <a:ext cx="3230504" cy="2286000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" name="文本框 6"/>
          <p:cNvSpPr txBox="1"/>
          <p:nvPr/>
        </p:nvSpPr>
        <p:spPr>
          <a:xfrm>
            <a:off x="790411" y="1628775"/>
            <a:ext cx="2289857" cy="1388363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17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PZ是普通照明灯泡中“普”和“照”的汉语拼音的第一个字母，表示灯泡的型号。</a:t>
            </a:r>
          </a:p>
        </p:txBody>
      </p:sp>
    </p:spTree>
    <p:extLst>
      <p:ext uri="{BB962C8B-B14F-4D97-AF65-F5344CB8AC3E}">
        <p14:creationId xmlns:p14="http://schemas.microsoft.com/office/powerpoint/2010/main" val="16314869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381000" y="266700"/>
          <a:ext cx="9134475" cy="4581525"/>
          <a:chOff x="381000" y="266700"/>
          <a:chExt cx="9134475" cy="4581525"/>
        </a:xfrm>
      </p:grpSpPr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685894" y="923925"/>
            <a:ext cx="1643756" cy="1219200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2665369" y="923925"/>
            <a:ext cx="1643756" cy="1219200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4640094" y="923925"/>
            <a:ext cx="1643756" cy="1219200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7" name="图片 6"/>
          <p:cNvPicPr/>
          <p:nvPr/>
        </p:nvPicPr>
        <p:blipFill>
          <a:blip r:embed="rId5"/>
          <a:stretch>
            <a:fillRect/>
          </a:stretch>
        </p:blipFill>
        <p:spPr>
          <a:xfrm>
            <a:off x="6624320" y="923925"/>
            <a:ext cx="1643756" cy="1219200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图片 7"/>
          <p:cNvPicPr/>
          <p:nvPr/>
        </p:nvPicPr>
        <p:blipFill>
          <a:blip r:embed="rId6"/>
          <a:stretch>
            <a:fillRect/>
          </a:stretch>
        </p:blipFill>
        <p:spPr>
          <a:xfrm>
            <a:off x="4980565" y="2419350"/>
            <a:ext cx="3287513" cy="1457325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" name="图片 8"/>
          <p:cNvPicPr/>
          <p:nvPr/>
        </p:nvPicPr>
        <p:blipFill>
          <a:blip r:embed="rId7"/>
          <a:stretch>
            <a:fillRect/>
          </a:stretch>
        </p:blipFill>
        <p:spPr>
          <a:xfrm>
            <a:off x="685895" y="2419350"/>
            <a:ext cx="3287513" cy="1457325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" name="文本框 9"/>
          <p:cNvSpPr txBox="1"/>
          <p:nvPr/>
        </p:nvSpPr>
        <p:spPr>
          <a:xfrm>
            <a:off x="1094458" y="4114801"/>
            <a:ext cx="8028752" cy="886744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en-US" sz="2295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</a:rPr>
              <a:t>这些来自生活的铭牌标示的是什么电压、什么功率？
谈谈你对额定功率和实际功率的认识？</a:t>
            </a:r>
          </a:p>
        </p:txBody>
      </p:sp>
    </p:spTree>
    <p:extLst>
      <p:ext uri="{BB962C8B-B14F-4D97-AF65-F5344CB8AC3E}">
        <p14:creationId xmlns:p14="http://schemas.microsoft.com/office/powerpoint/2010/main" val="189213325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381000" y="266700"/>
          <a:ext cx="9134475" cy="4648200"/>
          <a:chOff x="381000" y="266700"/>
          <a:chExt cx="9134475" cy="4648200"/>
        </a:xfrm>
      </p:grpSpPr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398505" y="904875"/>
            <a:ext cx="3049976" cy="2600325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3707366" y="3190875"/>
            <a:ext cx="3933613" cy="1457325"/>
          </a:xfrm>
          <a:prstGeom prst="rect">
            <a:avLst/>
          </a:prstGeom>
          <a:ln w="63500" cap="flat" cmpd="sng" algn="ctr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46802902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381000" y="266700"/>
          <a:ext cx="9134475" cy="4600575"/>
          <a:chOff x="381000" y="266700"/>
          <a:chExt cx="9134475" cy="4600575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17440" y="2091139"/>
            <a:ext cx="3931920" cy="27442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311" y="416955"/>
            <a:ext cx="4620895" cy="327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765200"/>
      </p:ext>
    </p:ext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07307334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1130</Words>
  <Application>Microsoft Office PowerPoint</Application>
  <PresentationFormat>全屏显示(16:9)</PresentationFormat>
  <Paragraphs>118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3.一盏电灯连在电压是220伏的电路中，灯泡中通过的电流是68毫安，这个灯泡的电功率是多少瓦特？一个月总共通电100小时，电流所做的功是多少焦，多少千瓦时？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7</cp:revision>
  <dcterms:created xsi:type="dcterms:W3CDTF">2020-08-24T01:03:12Z</dcterms:created>
  <dcterms:modified xsi:type="dcterms:W3CDTF">2020-08-24T06:58:34Z</dcterms:modified>
</cp:coreProperties>
</file>